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4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02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634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3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7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3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7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0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2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6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Soil 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Understanding basic </a:t>
            </a:r>
            <a:r>
              <a:rPr lang="en-US" dirty="0" err="1"/>
              <a:t>pedology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4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132" y="2444241"/>
            <a:ext cx="3505199" cy="9763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Types of 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61436" y="454358"/>
            <a:ext cx="5181600" cy="4956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6301" y="5494226"/>
            <a:ext cx="408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University of Hawaii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5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Peds</a:t>
            </a:r>
            <a:r>
              <a:rPr lang="en-US" dirty="0"/>
              <a:t> in this structure are small and nearly spherical</a:t>
            </a:r>
          </a:p>
          <a:p>
            <a:r>
              <a:rPr lang="en-US" dirty="0"/>
              <a:t>Water moves well through granular soils</a:t>
            </a:r>
          </a:p>
          <a:p>
            <a:r>
              <a:rPr lang="en-US" dirty="0"/>
              <a:t>Most common in topsoil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65450" b="49669"/>
          <a:stretch/>
        </p:blipFill>
        <p:spPr>
          <a:xfrm>
            <a:off x="7851275" y="1117378"/>
            <a:ext cx="3440502" cy="4793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9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More common in subsoils where there is more clay accumulation</a:t>
            </a:r>
          </a:p>
          <a:p>
            <a:r>
              <a:rPr lang="en-US" dirty="0" err="1"/>
              <a:t>Peds</a:t>
            </a:r>
            <a:r>
              <a:rPr lang="en-US" dirty="0"/>
              <a:t> can be nearly square, or more angular</a:t>
            </a:r>
          </a:p>
          <a:p>
            <a:r>
              <a:rPr lang="en-US" dirty="0"/>
              <a:t>If </a:t>
            </a:r>
            <a:r>
              <a:rPr lang="en-US" dirty="0" err="1"/>
              <a:t>peds</a:t>
            </a:r>
            <a:r>
              <a:rPr lang="en-US" dirty="0"/>
              <a:t> are larger, it can slightly impede movement of water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2715" r="32557" b="48716"/>
          <a:stretch/>
        </p:blipFill>
        <p:spPr>
          <a:xfrm>
            <a:off x="7697971" y="1274366"/>
            <a:ext cx="3280711" cy="4636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65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Soil forms pillars and displays prominent vertical cracks</a:t>
            </a:r>
          </a:p>
          <a:p>
            <a:r>
              <a:rPr lang="en-US" dirty="0"/>
              <a:t>Drainage is poor</a:t>
            </a:r>
          </a:p>
          <a:p>
            <a:r>
              <a:rPr lang="en-US" dirty="0"/>
              <a:t>More common in subsoils</a:t>
            </a:r>
          </a:p>
          <a:p>
            <a:r>
              <a:rPr lang="en-US" dirty="0"/>
              <a:t>Columnar structures are similar, but have an additional salt cap at the top, and are more common in arid climates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6260" b="49541"/>
          <a:stretch/>
        </p:blipFill>
        <p:spPr>
          <a:xfrm>
            <a:off x="7813820" y="1329070"/>
            <a:ext cx="3164863" cy="4530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69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Common side effect of compaction in soils</a:t>
            </a:r>
          </a:p>
          <a:p>
            <a:r>
              <a:rPr lang="en-US" dirty="0"/>
              <a:t>Also found more in forest soils</a:t>
            </a:r>
          </a:p>
          <a:p>
            <a:r>
              <a:rPr lang="en-US" dirty="0"/>
              <a:t>Impairs water movement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2321" t="49634" r="32951"/>
          <a:stretch/>
        </p:blipFill>
        <p:spPr>
          <a:xfrm>
            <a:off x="7825563" y="1534472"/>
            <a:ext cx="3153120" cy="43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5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Non-Structure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Grained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Sand at the beach is single grained in structure. </a:t>
            </a:r>
          </a:p>
          <a:p>
            <a:r>
              <a:rPr lang="en-US" dirty="0" err="1"/>
              <a:t>Peds</a:t>
            </a:r>
            <a:r>
              <a:rPr lang="en-US" dirty="0"/>
              <a:t> are essentially nonexistent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Massive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opposite of single grained</a:t>
            </a:r>
          </a:p>
          <a:p>
            <a:r>
              <a:rPr lang="en-US" dirty="0"/>
              <a:t>the soil has formed one or few large aggregates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25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Structure or Bad Structure?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Structure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Large pores</a:t>
            </a:r>
          </a:p>
          <a:p>
            <a:r>
              <a:rPr lang="en-US" dirty="0"/>
              <a:t>Ideal amount of water movement</a:t>
            </a:r>
          </a:p>
          <a:p>
            <a:r>
              <a:rPr lang="en-US" dirty="0"/>
              <a:t>Strong </a:t>
            </a:r>
            <a:r>
              <a:rPr lang="en-US" dirty="0" err="1"/>
              <a:t>peds</a:t>
            </a:r>
            <a:endParaRPr lang="en-US" dirty="0"/>
          </a:p>
          <a:p>
            <a:r>
              <a:rPr lang="en-US" dirty="0"/>
              <a:t>Helps plant roots obtain the right amount of water, air, and nutrients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Bad Structure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Small pores</a:t>
            </a:r>
          </a:p>
          <a:p>
            <a:r>
              <a:rPr lang="en-US" dirty="0"/>
              <a:t>Inhibited water movement</a:t>
            </a:r>
          </a:p>
          <a:p>
            <a:r>
              <a:rPr lang="en-US" dirty="0"/>
              <a:t>Weak or nonexistent </a:t>
            </a:r>
            <a:r>
              <a:rPr lang="en-US" dirty="0" err="1"/>
              <a:t>peds</a:t>
            </a:r>
            <a:endParaRPr lang="en-US" dirty="0"/>
          </a:p>
          <a:p>
            <a:r>
              <a:rPr lang="en-US" dirty="0"/>
              <a:t>Inhibits water, air, and/or nutrient uptake in plants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96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structure changeable?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Soil compaction crushes </a:t>
            </a:r>
            <a:r>
              <a:rPr lang="en-US" dirty="0" err="1"/>
              <a:t>peds</a:t>
            </a:r>
            <a:r>
              <a:rPr lang="en-US" dirty="0"/>
              <a:t> and deteriorates soil structure</a:t>
            </a:r>
          </a:p>
          <a:p>
            <a:r>
              <a:rPr lang="en-US" dirty="0"/>
              <a:t>Too much tillage can degrade </a:t>
            </a:r>
            <a:r>
              <a:rPr lang="en-US" dirty="0" err="1"/>
              <a:t>ped</a:t>
            </a:r>
            <a:r>
              <a:rPr lang="en-US" dirty="0"/>
              <a:t> formation</a:t>
            </a:r>
          </a:p>
          <a:p>
            <a:r>
              <a:rPr lang="en-US" dirty="0"/>
              <a:t>Some tillage, and the incorporation of organic material and root systems can help repair soil damage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1375" y="2572618"/>
            <a:ext cx="4313238" cy="28843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9398" y="5456958"/>
            <a:ext cx="317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Agriculture Victoria, Victoria State Government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87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 your samples!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Analyze what you see in your soil and try to decide what structure type it displays.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34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0" y="1158470"/>
            <a:ext cx="3505199" cy="976312"/>
          </a:xfrm>
        </p:spPr>
        <p:txBody>
          <a:bodyPr>
            <a:normAutofit/>
          </a:bodyPr>
          <a:lstStyle/>
          <a:p>
            <a:r>
              <a:rPr lang="en-US" sz="2800" dirty="0"/>
              <a:t>Now, test for soil texture!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09" y="2550228"/>
            <a:ext cx="3505199" cy="2941489"/>
          </a:xfrm>
        </p:spPr>
        <p:txBody>
          <a:bodyPr/>
          <a:lstStyle/>
          <a:p>
            <a:r>
              <a:rPr lang="en-US" dirty="0"/>
              <a:t>This is called the ribbon test.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Take a </a:t>
            </a:r>
            <a:r>
              <a:rPr lang="en-US" dirty="0" err="1"/>
              <a:t>ped</a:t>
            </a:r>
            <a:r>
              <a:rPr lang="en-US" dirty="0"/>
              <a:t> in the palm of your hand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water until it is about putty consistency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Push the soil between your thumb and forefinger to make a “ribbon”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Make as many ribbons as possible with your sample</a:t>
            </a:r>
          </a:p>
        </p:txBody>
      </p:sp>
      <p:pic>
        <p:nvPicPr>
          <p:cNvPr id="5" name="Picture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18128" r="18128"/>
          <a:stretch>
            <a:fillRect/>
          </a:stretch>
        </p:blipFill>
        <p:spPr>
          <a:xfrm>
            <a:off x="7852833" y="446088"/>
            <a:ext cx="3125850" cy="4871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63739" y="5491717"/>
            <a:ext cx="372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North Dakota State University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9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9212" y="1743260"/>
            <a:ext cx="3505199" cy="97631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What is Soil?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89212" y="3304295"/>
            <a:ext cx="3505199" cy="2356699"/>
          </a:xfrm>
        </p:spPr>
        <p:txBody>
          <a:bodyPr/>
          <a:lstStyle/>
          <a:p>
            <a:pPr algn="ctr"/>
            <a:r>
              <a:rPr lang="en-US" sz="1600" dirty="0"/>
              <a:t>“The unconsolidated mineral or organic material on the immediate surface of the earth that serves as a natural medium for the growth of land plants.”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--Soil Science Society of America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950" y="272950"/>
            <a:ext cx="5314668" cy="3541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033" y1="72846" x2="37033" y2="72846"/>
                        <a14:foregroundMark x1="41496" y1="74634" x2="41496" y2="74634"/>
                        <a14:foregroundMark x1="43305" y1="74959" x2="43305" y2="74959"/>
                        <a14:foregroundMark x1="46200" y1="73659" x2="46200" y2="73659"/>
                        <a14:foregroundMark x1="49337" y1="73659" x2="49337" y2="73659"/>
                        <a14:foregroundMark x1="46924" y1="77073" x2="46924" y2="77073"/>
                        <a14:foregroundMark x1="38842" y1="83577" x2="38842" y2="83577"/>
                        <a14:foregroundMark x1="42220" y1="81301" x2="42220" y2="81301"/>
                        <a14:foregroundMark x1="45115" y1="81789" x2="45115" y2="81789"/>
                        <a14:foregroundMark x1="46441" y1="82439" x2="46441" y2="82439"/>
                        <a14:foregroundMark x1="47768" y1="85528" x2="47768" y2="85528"/>
                        <a14:foregroundMark x1="80820" y1="73984" x2="80820" y2="73984"/>
                        <a14:foregroundMark x1="82388" y1="70081" x2="82388" y2="70081"/>
                        <a14:foregroundMark x1="87334" y1="70081" x2="87334" y2="70081"/>
                        <a14:foregroundMark x1="89988" y1="69756" x2="89988" y2="69756"/>
                        <a14:foregroundMark x1="94210" y1="69756" x2="94210" y2="69756"/>
                        <a14:foregroundMark x1="95778" y1="69756" x2="95778" y2="69756"/>
                        <a14:foregroundMark x1="98914" y1="69756" x2="98914" y2="69756"/>
                        <a14:foregroundMark x1="96261" y1="67642" x2="96261" y2="67642"/>
                        <a14:foregroundMark x1="87575" y1="78211" x2="87575" y2="78211"/>
                        <a14:foregroundMark x1="90470" y1="78211" x2="90470" y2="78211"/>
                        <a14:foregroundMark x1="92159" y1="78537" x2="92159" y2="78537"/>
                        <a14:foregroundMark x1="92642" y1="83089" x2="92642" y2="83089"/>
                        <a14:foregroundMark x1="35706" y1="25854" x2="35706" y2="25854"/>
                        <a14:foregroundMark x1="36188" y1="23089" x2="36188" y2="23089"/>
                        <a14:foregroundMark x1="45718" y1="24065" x2="45718" y2="24065"/>
                        <a14:foregroundMark x1="41978" y1="33333" x2="41978" y2="33333"/>
                        <a14:foregroundMark x1="48613" y1="76098" x2="48613" y2="76098"/>
                        <a14:foregroundMark x1="58022" y1="78862" x2="58022" y2="78862"/>
                        <a14:foregroundMark x1="39686" y1="62927" x2="39686" y2="62927"/>
                        <a14:foregroundMark x1="44029" y1="64715" x2="44029" y2="64715"/>
                        <a14:foregroundMark x1="35706" y1="66829" x2="35706" y2="66829"/>
                        <a14:backgroundMark x1="80579" y1="71057" x2="80579" y2="71057"/>
                        <a14:backgroundMark x1="98914" y1="72195" x2="98914" y2="721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2310" y="3492484"/>
            <a:ext cx="2979590" cy="22104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35715" y="5460939"/>
            <a:ext cx="2607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Composition of soil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44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was the ribbon?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"/>
          <a:stretch/>
        </p:blipFill>
        <p:spPr>
          <a:xfrm>
            <a:off x="3801534" y="2252262"/>
            <a:ext cx="4401479" cy="359993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279589" y="2782916"/>
            <a:ext cx="3691264" cy="2555088"/>
            <a:chOff x="3684896" y="3016164"/>
            <a:chExt cx="3691264" cy="2555088"/>
          </a:xfrm>
        </p:grpSpPr>
        <p:sp>
          <p:nvSpPr>
            <p:cNvPr id="8" name="TextBox 7"/>
            <p:cNvSpPr txBox="1"/>
            <p:nvPr/>
          </p:nvSpPr>
          <p:spPr>
            <a:xfrm>
              <a:off x="4429760" y="3016164"/>
              <a:ext cx="2357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Long: greater than 2”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1600" y="4285480"/>
              <a:ext cx="1767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Moderate: 1-2”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98759" y="5201920"/>
              <a:ext cx="187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Short: less than 1”</a:t>
              </a:r>
            </a:p>
          </p:txBody>
        </p:sp>
        <p:cxnSp>
          <p:nvCxnSpPr>
            <p:cNvPr id="11" name="Straight Connector 10"/>
            <p:cNvCxnSpPr>
              <a:stCxn id="8" idx="1"/>
            </p:cNvCxnSpPr>
            <p:nvPr/>
          </p:nvCxnSpPr>
          <p:spPr>
            <a:xfrm flipH="1">
              <a:off x="3684896" y="3200830"/>
              <a:ext cx="744864" cy="6614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285397" y="4654812"/>
              <a:ext cx="896203" cy="135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429760" y="5418161"/>
              <a:ext cx="1068999" cy="291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59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take a subsample!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2924" y="2040676"/>
            <a:ext cx="4313864" cy="39482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 more closely at the sample.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it gritty or glittery?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That means it has more sand content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it soft, dull, or floury?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That means it has more silt content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it neither?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Then it may be in between!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these clues to choose a textural group based on these characteristics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748253"/>
            <a:ext cx="4313238" cy="2533070"/>
          </a:xfrm>
        </p:spPr>
      </p:pic>
      <p:sp>
        <p:nvSpPr>
          <p:cNvPr id="9" name="TextBox 8"/>
          <p:cNvSpPr txBox="1"/>
          <p:nvPr/>
        </p:nvSpPr>
        <p:spPr>
          <a:xfrm>
            <a:off x="7863836" y="5541890"/>
            <a:ext cx="364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UC Davis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3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Starts with Texture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Soil has three particle sizes:</a:t>
            </a:r>
          </a:p>
          <a:p>
            <a:pPr lvl="1"/>
            <a:r>
              <a:rPr lang="en-US" dirty="0"/>
              <a:t>Sand - .05 mm – 2 mm</a:t>
            </a:r>
          </a:p>
          <a:p>
            <a:pPr lvl="1"/>
            <a:r>
              <a:rPr lang="en-US" dirty="0"/>
              <a:t>Silt - .002 mm – .05 mm</a:t>
            </a:r>
          </a:p>
          <a:p>
            <a:pPr lvl="1"/>
            <a:r>
              <a:rPr lang="en-US" dirty="0"/>
              <a:t>Clay - &lt; .002 mm</a:t>
            </a:r>
          </a:p>
          <a:p>
            <a:r>
              <a:rPr lang="en-US" dirty="0"/>
              <a:t>Other solids in soil:</a:t>
            </a:r>
          </a:p>
          <a:p>
            <a:pPr lvl="1"/>
            <a:r>
              <a:rPr lang="en-US" dirty="0"/>
              <a:t>Course fragments (includes stones) - &gt; 2 mm</a:t>
            </a:r>
          </a:p>
          <a:p>
            <a:pPr lvl="1"/>
            <a:r>
              <a:rPr lang="en-US" dirty="0"/>
              <a:t>Organic matter (includes plant and animal material)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1375" y="2335759"/>
            <a:ext cx="4313238" cy="3358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2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Textural Triangle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Soils aren’t just sand or silt or clay; usually they are a mix of these.</a:t>
            </a:r>
          </a:p>
          <a:p>
            <a:r>
              <a:rPr lang="en-US" dirty="0"/>
              <a:t>The textural triangle helps soil scientists understand the properties of a soil based on the percentages present of each particle size</a:t>
            </a:r>
          </a:p>
          <a:p>
            <a:r>
              <a:rPr lang="en-US" dirty="0"/>
              <a:t>Scientists judge soils by feel and appearance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79" y="2133600"/>
            <a:ext cx="4227304" cy="377825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9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Sand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Sand is very well drained</a:t>
            </a:r>
          </a:p>
          <a:p>
            <a:r>
              <a:rPr lang="en-US" dirty="0"/>
              <a:t>Feels gritty to the touch</a:t>
            </a:r>
          </a:p>
          <a:p>
            <a:r>
              <a:rPr lang="en-US" dirty="0"/>
              <a:t>Can look sparkly or glittery in soil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1375" y="2578480"/>
            <a:ext cx="4313238" cy="2872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5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Silt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Silt is moderately well drained</a:t>
            </a:r>
          </a:p>
          <a:p>
            <a:r>
              <a:rPr lang="en-US" dirty="0"/>
              <a:t>Feels soft, floury, or silky</a:t>
            </a:r>
          </a:p>
          <a:p>
            <a:r>
              <a:rPr lang="en-US" dirty="0"/>
              <a:t>Looks dull in color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1375" y="2800661"/>
            <a:ext cx="4313238" cy="2428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0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Has poor drainage</a:t>
            </a:r>
          </a:p>
          <a:p>
            <a:pPr lvl="1"/>
            <a:r>
              <a:rPr lang="en-US" dirty="0"/>
              <a:t>Because of small particle sizes, the space between particles is very small</a:t>
            </a:r>
          </a:p>
          <a:p>
            <a:r>
              <a:rPr lang="en-US" dirty="0"/>
              <a:t>Feels sticky</a:t>
            </a:r>
          </a:p>
          <a:p>
            <a:r>
              <a:rPr lang="en-US" dirty="0"/>
              <a:t>Looks more shiny than silt</a:t>
            </a:r>
          </a:p>
          <a:p>
            <a:r>
              <a:rPr lang="en-US" dirty="0"/>
              <a:t>Plate-like in chemical 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1375" y="2579288"/>
            <a:ext cx="4313238" cy="2870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1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Texture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Smaller particles tend to have a higher capability of holding minerals</a:t>
            </a:r>
          </a:p>
          <a:p>
            <a:r>
              <a:rPr lang="en-US" dirty="0"/>
              <a:t>Clay particles help soils stick together</a:t>
            </a:r>
          </a:p>
          <a:p>
            <a:r>
              <a:rPr lang="en-US" dirty="0"/>
              <a:t>The larger the particle size, the better the drainage</a:t>
            </a:r>
          </a:p>
          <a:p>
            <a:r>
              <a:rPr lang="en-US" dirty="0"/>
              <a:t>The naturally occurring soil structure unit is called a </a:t>
            </a:r>
            <a:r>
              <a:rPr lang="en-US" b="1" dirty="0" err="1"/>
              <a:t>ped</a:t>
            </a:r>
            <a:r>
              <a:rPr lang="en-US" dirty="0"/>
              <a:t> or </a:t>
            </a:r>
            <a:r>
              <a:rPr lang="en-US" b="1" dirty="0"/>
              <a:t>aggregate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89628" y="2413581"/>
            <a:ext cx="3987210" cy="2825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71269" y="5378053"/>
            <a:ext cx="36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Virginia Cooperative Extension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Structure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Structure is important because it influences water and air movement through the soil</a:t>
            </a:r>
          </a:p>
          <a:p>
            <a:r>
              <a:rPr lang="en-US" dirty="0"/>
              <a:t>Size, shape, and strength of </a:t>
            </a:r>
            <a:r>
              <a:rPr lang="en-US" dirty="0" err="1"/>
              <a:t>peds</a:t>
            </a:r>
            <a:r>
              <a:rPr lang="en-US" dirty="0"/>
              <a:t> all influence the overall structure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Vocab:</a:t>
            </a:r>
          </a:p>
          <a:p>
            <a:pPr lvl="1"/>
            <a:r>
              <a:rPr lang="en-US" b="1" dirty="0" err="1"/>
              <a:t>Micropore</a:t>
            </a:r>
            <a:r>
              <a:rPr lang="en-US" dirty="0"/>
              <a:t>: pores small enough that water inside is considered immobile, though partially plant-available</a:t>
            </a:r>
          </a:p>
          <a:p>
            <a:pPr lvl="2"/>
            <a:r>
              <a:rPr lang="en-US" dirty="0"/>
              <a:t>Pores inside </a:t>
            </a:r>
            <a:r>
              <a:rPr lang="en-US" dirty="0" err="1"/>
              <a:t>peds</a:t>
            </a:r>
            <a:endParaRPr lang="en-US" dirty="0"/>
          </a:p>
          <a:p>
            <a:pPr lvl="1"/>
            <a:r>
              <a:rPr lang="en-US" b="1" dirty="0" err="1"/>
              <a:t>Macropore</a:t>
            </a:r>
            <a:r>
              <a:rPr lang="en-US" dirty="0"/>
              <a:t>: large pores responsible for downward flow of water through profile</a:t>
            </a:r>
          </a:p>
          <a:p>
            <a:pPr lvl="2"/>
            <a:r>
              <a:rPr lang="en-US" dirty="0"/>
              <a:t>Pores between </a:t>
            </a:r>
            <a:r>
              <a:rPr lang="en-US" dirty="0" err="1"/>
              <a:t>peds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0800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</TotalTime>
  <Words>734</Words>
  <Application>Microsoft Office PowerPoint</Application>
  <PresentationFormat>Widescreen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Wisp</vt:lpstr>
      <vt:lpstr>Soil Structure</vt:lpstr>
      <vt:lpstr>What is Soil?</vt:lpstr>
      <vt:lpstr>Structure Starts with Texture</vt:lpstr>
      <vt:lpstr>Textural Triangle</vt:lpstr>
      <vt:lpstr>Properties of Sand</vt:lpstr>
      <vt:lpstr>Properties of Silt</vt:lpstr>
      <vt:lpstr>Properties of Clay</vt:lpstr>
      <vt:lpstr>Soil Texture Basics</vt:lpstr>
      <vt:lpstr>Soil Structure Basics</vt:lpstr>
      <vt:lpstr>Types of Structure</vt:lpstr>
      <vt:lpstr>Granular</vt:lpstr>
      <vt:lpstr>Blocky</vt:lpstr>
      <vt:lpstr>Prismatic</vt:lpstr>
      <vt:lpstr>Platy</vt:lpstr>
      <vt:lpstr>Non-Structure</vt:lpstr>
      <vt:lpstr>Good Structure or Bad Structure?</vt:lpstr>
      <vt:lpstr>Is structure changeable?</vt:lpstr>
      <vt:lpstr>Observe your samples!</vt:lpstr>
      <vt:lpstr>Now, test for soil texture!</vt:lpstr>
      <vt:lpstr>How long was the ribbon?</vt:lpstr>
      <vt:lpstr>Now, take a subsample!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Nitrogen Cycle</dc:title>
  <dc:creator>Will Fett</dc:creator>
  <cp:lastModifiedBy>Will Fett</cp:lastModifiedBy>
  <cp:revision>10</cp:revision>
  <dcterms:created xsi:type="dcterms:W3CDTF">2017-03-15T15:26:13Z</dcterms:created>
  <dcterms:modified xsi:type="dcterms:W3CDTF">2017-05-04T21:07:15Z</dcterms:modified>
</cp:coreProperties>
</file>